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2" r:id="rId3"/>
    <p:sldId id="321" r:id="rId4"/>
    <p:sldId id="263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723" r:id="rId16"/>
    <p:sldId id="335" r:id="rId17"/>
    <p:sldId id="336" r:id="rId18"/>
    <p:sldId id="341" r:id="rId19"/>
    <p:sldId id="342" r:id="rId20"/>
    <p:sldId id="343" r:id="rId21"/>
    <p:sldId id="344" r:id="rId22"/>
    <p:sldId id="346" r:id="rId23"/>
    <p:sldId id="345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714" r:id="rId32"/>
    <p:sldId id="715" r:id="rId33"/>
    <p:sldId id="716" r:id="rId34"/>
    <p:sldId id="340" r:id="rId35"/>
    <p:sldId id="337" r:id="rId36"/>
    <p:sldId id="338" r:id="rId37"/>
    <p:sldId id="339" r:id="rId38"/>
    <p:sldId id="717" r:id="rId39"/>
    <p:sldId id="718" r:id="rId40"/>
    <p:sldId id="719" r:id="rId41"/>
    <p:sldId id="720" r:id="rId42"/>
    <p:sldId id="721" r:id="rId4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96821" autoAdjust="0"/>
  </p:normalViewPr>
  <p:slideViewPr>
    <p:cSldViewPr showGuides="1">
      <p:cViewPr varScale="1">
        <p:scale>
          <a:sx n="98" d="100"/>
          <a:sy n="98" d="100"/>
        </p:scale>
        <p:origin x="872" y="68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cer.readthedocs.io/en/latest/user_guide/registratio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Registration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F91C-2411-4220-9BE6-629D4C5F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077EE-9885-4399-AD27-E20B02C0E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546F-5B1C-415F-906B-84EEC96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F7D78-F8AD-4C2D-B326-36C2389D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21B59-2A23-4738-A26B-E5DE5E73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34" y="23854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11DD1-AB87-4DBE-927B-BEBFC07C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856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F8D58-A5E0-45E6-9E43-1A014443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026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0F7FC-150E-4997-A34F-651F37833511}"/>
              </a:ext>
            </a:extLst>
          </p:cNvPr>
          <p:cNvSpPr txBox="1"/>
          <p:nvPr/>
        </p:nvSpPr>
        <p:spPr>
          <a:xfrm>
            <a:off x="4436182" y="3222766"/>
            <a:ext cx="3162732" cy="121233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second volume, then change its lookup table to ‘</a:t>
            </a:r>
            <a:r>
              <a:rPr lang="en-US" sz="2400" b="1" dirty="0">
                <a:solidFill>
                  <a:schemeClr val="bg1"/>
                </a:solidFill>
              </a:rPr>
              <a:t>Green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705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9DA725-DAA6-0E65-F656-F913EB8F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14400"/>
            <a:ext cx="8610600" cy="5235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B8C8E-45CB-4307-B111-01561D8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Elastix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5568C-F136-4C31-B89B-0C1C9A3C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E9D4-6A43-4F2A-998C-1BCB966F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F367F-CD3B-4703-A9FC-BEB87A22462E}"/>
              </a:ext>
            </a:extLst>
          </p:cNvPr>
          <p:cNvSpPr txBox="1"/>
          <p:nvPr/>
        </p:nvSpPr>
        <p:spPr>
          <a:xfrm>
            <a:off x="5916256" y="2133600"/>
            <a:ext cx="284674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‘</a:t>
            </a:r>
            <a:r>
              <a:rPr lang="en-US" sz="2400" b="1" dirty="0">
                <a:solidFill>
                  <a:schemeClr val="bg1"/>
                </a:solidFill>
              </a:rPr>
              <a:t>General Registration (Elastix)</a:t>
            </a:r>
            <a:r>
              <a:rPr lang="en-US" sz="2400" dirty="0">
                <a:solidFill>
                  <a:schemeClr val="bg1"/>
                </a:solidFill>
              </a:rPr>
              <a:t>’ module.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4C78F-6707-4F04-9E29-BC5864A8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19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BFF61-F3AA-4E77-AC43-C7604E3E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A1943-DEC9-40DE-B7C4-020176C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10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52B5FE-23DD-FA4C-F70F-CA8AF0E9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686800" cy="5292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E601A-2182-4851-A5BE-7371258F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Elastix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E3262-0772-427E-882A-78A13FC9B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5F127-92C6-4FB6-97A9-CDDDF9B7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4DC41-28FD-4776-941A-16E7E4E7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06" y="2719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1BB42-C179-4A8D-BA92-EBA3D4D5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1" y="295569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094F3-E487-4C7B-A88E-D4EA1EC0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6" y="316083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B31B4-62B4-4471-AB6C-E4769B54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81" y="40641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FE3EE-EF2B-4420-8BD5-010EA18C0CA4}"/>
              </a:ext>
            </a:extLst>
          </p:cNvPr>
          <p:cNvSpPr txBox="1"/>
          <p:nvPr/>
        </p:nvSpPr>
        <p:spPr>
          <a:xfrm>
            <a:off x="685800" y="5024226"/>
            <a:ext cx="8077199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b="1" dirty="0">
                <a:solidFill>
                  <a:schemeClr val="bg1"/>
                </a:solidFill>
              </a:rPr>
              <a:t>Fixed and Moving image volumes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generic rigid (all) </a:t>
            </a:r>
            <a:r>
              <a:rPr lang="en-US" sz="2400" dirty="0">
                <a:solidFill>
                  <a:schemeClr val="bg1"/>
                </a:solidFill>
              </a:rPr>
              <a:t>preset, then create a new transform for </a:t>
            </a:r>
            <a:r>
              <a:rPr lang="en-US" sz="2400" b="1" dirty="0">
                <a:solidFill>
                  <a:schemeClr val="bg1"/>
                </a:solidFill>
              </a:rPr>
              <a:t>Output transform</a:t>
            </a:r>
            <a:r>
              <a:rPr lang="en-US" sz="2400" dirty="0">
                <a:solidFill>
                  <a:schemeClr val="bg1"/>
                </a:solidFill>
              </a:rPr>
              <a:t>. Name it as </a:t>
            </a:r>
            <a:r>
              <a:rPr lang="en-US" sz="2400" b="1" dirty="0">
                <a:solidFill>
                  <a:schemeClr val="bg1"/>
                </a:solidFill>
              </a:rPr>
              <a:t>Tumor2ToTumor1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E4AF36-1868-6E60-7DDC-FFCC72F6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5281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F3C67-DFA8-467D-A8B0-B65B1E7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registration using Elastix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CA6A-1B06-4C0E-A6B3-DBE772648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496EB-3610-4C5B-8D75-C0815CFC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0D7FB-828B-471C-8781-8F47AF9EDA66}"/>
              </a:ext>
            </a:extLst>
          </p:cNvPr>
          <p:cNvSpPr txBox="1"/>
          <p:nvPr/>
        </p:nvSpPr>
        <p:spPr>
          <a:xfrm>
            <a:off x="6134100" y="1905000"/>
            <a:ext cx="25908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 to start the registration.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B11C6-7D36-4BA0-AB49-C23F1D41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50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530B38-A895-022D-70BC-C483C43B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90600"/>
            <a:ext cx="8382000" cy="5103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E153B-6465-47C4-B096-6DA09888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CC68A-89A6-45A5-A016-535A231EE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5031E-C141-4A59-AFC3-A053BA93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5FEAF-E22E-407C-9101-0522F930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22542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672C2-23E1-480B-99BA-E1ECDCE9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648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35ADF-3E8C-41E1-802A-4E59A636B3E2}"/>
              </a:ext>
            </a:extLst>
          </p:cNvPr>
          <p:cNvSpPr txBox="1"/>
          <p:nvPr/>
        </p:nvSpPr>
        <p:spPr>
          <a:xfrm>
            <a:off x="5270578" y="1405208"/>
            <a:ext cx="3751502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b="1" dirty="0">
                <a:solidFill>
                  <a:schemeClr val="bg1"/>
                </a:solidFill>
              </a:rPr>
              <a:t>generic (all)</a:t>
            </a:r>
            <a:r>
              <a:rPr lang="en-US" sz="2400" dirty="0">
                <a:solidFill>
                  <a:schemeClr val="bg1"/>
                </a:solidFill>
              </a:rPr>
              <a:t> preset and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57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14069B-F206-3E0B-CEEB-5C751C0F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30763"/>
          </a:xfrm>
        </p:spPr>
        <p:txBody>
          <a:bodyPr/>
          <a:lstStyle/>
          <a:p>
            <a:r>
              <a:rPr lang="en-US" sz="2800" b="1" dirty="0"/>
              <a:t>General registration (BRAINS)</a:t>
            </a:r>
            <a:r>
              <a:rPr lang="en-US" sz="2800" dirty="0"/>
              <a:t> – in Slicer core</a:t>
            </a:r>
          </a:p>
          <a:p>
            <a:pPr lvl="1"/>
            <a:r>
              <a:rPr lang="en-US" sz="2400" dirty="0"/>
              <a:t>Often works well for brain MRI, but requires tuning for other image types</a:t>
            </a:r>
          </a:p>
          <a:p>
            <a:r>
              <a:rPr lang="en-US" sz="2800" b="1" dirty="0"/>
              <a:t>General registration (Elastix)</a:t>
            </a:r>
            <a:r>
              <a:rPr lang="en-US" sz="2800" dirty="0"/>
              <a:t> – in SlicerElastix extension</a:t>
            </a:r>
          </a:p>
          <a:p>
            <a:pPr lvl="1"/>
            <a:r>
              <a:rPr lang="en-US" sz="2400" b="1" dirty="0"/>
              <a:t>generic (all)</a:t>
            </a:r>
            <a:r>
              <a:rPr lang="en-US" sz="2400" dirty="0"/>
              <a:t> and </a:t>
            </a:r>
            <a:r>
              <a:rPr lang="en-US" sz="2400" b="1" dirty="0"/>
              <a:t>generic rigid (all) </a:t>
            </a:r>
            <a:r>
              <a:rPr lang="en-US" sz="2400" dirty="0"/>
              <a:t>give reasonable result without parameter tuning</a:t>
            </a:r>
          </a:p>
          <a:p>
            <a:pPr lvl="1"/>
            <a:r>
              <a:rPr lang="en-US" sz="2400" dirty="0"/>
              <a:t>Computed transform is stored as displacement field, even if bspline could store it with much less data</a:t>
            </a:r>
          </a:p>
          <a:p>
            <a:r>
              <a:rPr lang="en-US" sz="2800" b="1" dirty="0"/>
              <a:t>General registration (ANTs) </a:t>
            </a:r>
            <a:r>
              <a:rPr lang="en-US" sz="2800" dirty="0"/>
              <a:t>in </a:t>
            </a:r>
            <a:r>
              <a:rPr lang="en-US" sz="2800" dirty="0" err="1"/>
              <a:t>SlicerANTs</a:t>
            </a:r>
            <a:r>
              <a:rPr lang="en-US" sz="2800" dirty="0"/>
              <a:t> extension</a:t>
            </a:r>
          </a:p>
          <a:p>
            <a:pPr lvl="1"/>
            <a:r>
              <a:rPr lang="en-CA" sz="2400" dirty="0"/>
              <a:t>Usually works without parameter tuning</a:t>
            </a:r>
          </a:p>
          <a:p>
            <a:pPr lvl="1"/>
            <a:r>
              <a:rPr lang="en-CA" sz="2400" dirty="0"/>
              <a:t>Parameters can be adjusted using GUI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B9CD8-AF2F-217D-CB1C-DB6A70CF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 modules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3B03-A964-5D7F-AB6A-5B8BAEF0C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7D168-6098-89C4-0132-1098DCD7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Fiducial-based 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B02C7-7C9E-4D44-8610-B4AA86A6B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7" t="13636" r="3617" b="5855"/>
          <a:stretch/>
        </p:blipFill>
        <p:spPr>
          <a:xfrm>
            <a:off x="2540103" y="1750175"/>
            <a:ext cx="3987592" cy="43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7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9F0-4025-4BD0-90CF-17913C7C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1CCDF-5642-4E00-A777-110BA79DF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748F1-8C1C-4BEC-89F5-E928F568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F9C2F-43F7-489C-AF99-CBF64817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CCE9E-8C5C-42DD-ACC1-E2664DC88FEF}"/>
              </a:ext>
            </a:extLst>
          </p:cNvPr>
          <p:cNvSpPr txBox="1"/>
          <p:nvPr/>
        </p:nvSpPr>
        <p:spPr>
          <a:xfrm>
            <a:off x="5874557" y="1718608"/>
            <a:ext cx="26441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Close the scene (see File menu), and load the two sample brain tumor images once more.</a:t>
            </a:r>
          </a:p>
        </p:txBody>
      </p:sp>
    </p:spTree>
    <p:extLst>
      <p:ext uri="{BB962C8B-B14F-4D97-AF65-F5344CB8AC3E}">
        <p14:creationId xmlns:p14="http://schemas.microsoft.com/office/powerpoint/2010/main" val="88152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C918-D40D-4F40-91CE-01179CA4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3D only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CB8EE-53BA-4E47-85A8-D74F702BC6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4B2C0-AA43-4ABE-BF6A-25F990A7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2DEAD-09E5-48DB-B5F3-F36D710E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B9075-B8ED-41CB-AC54-0E9E5D1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AE73C-C7EB-4C5E-A93F-9FE905B1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89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2483-35A9-4E1B-BC28-F747F7AB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A64A1-5471-4FEC-A73F-A272BB755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5A8F5-0351-4179-ABFD-2EAFD0BE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69D52-8457-473E-AD4C-CC56D15D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DBF62-F2CE-44AF-8603-8C86014B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217F1-0B90-41BE-AF16-70F1C806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81" y="329667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32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49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Please finish the ‘Data loading and visualization’ tutorial before starting this one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dirty="0"/>
              <a:t>Install the </a:t>
            </a:r>
            <a:r>
              <a:rPr lang="en-US" b="1" dirty="0" err="1"/>
              <a:t>SegmentRegistration</a:t>
            </a:r>
            <a:r>
              <a:rPr lang="en-US" dirty="0"/>
              <a:t> and </a:t>
            </a:r>
            <a:r>
              <a:rPr lang="en-US" b="1" dirty="0" err="1"/>
              <a:t>SlicerElastix</a:t>
            </a:r>
            <a:r>
              <a:rPr lang="en-US" b="1" dirty="0"/>
              <a:t> </a:t>
            </a:r>
            <a:r>
              <a:rPr lang="en-US" dirty="0"/>
              <a:t>extensions from the Extension Manager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F16-C3B5-4798-AE3D-3C7DDE0F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2035B-3982-499E-BEE7-B07F767C7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961D4-7C69-49E3-A816-32836D2F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9EEBC-C940-49F1-8713-BF7E2DBE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DF5DC-B93E-46A5-ACC0-84676BF2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8" y="2407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4061D-360F-4822-8685-7496FEC07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66" y="29527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27AA4-5C04-46AE-B7E8-B9A116F0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72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9B23B-E48F-42B3-9A91-BB543DF4314F}"/>
              </a:ext>
            </a:extLst>
          </p:cNvPr>
          <p:cNvSpPr txBox="1"/>
          <p:nvPr/>
        </p:nvSpPr>
        <p:spPr>
          <a:xfrm>
            <a:off x="2895600" y="914400"/>
            <a:ext cx="5667864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MRBrainTumor1, then click the preset selector and choose MR-Default on the bottom.</a:t>
            </a:r>
          </a:p>
        </p:txBody>
      </p:sp>
    </p:spTree>
    <p:extLst>
      <p:ext uri="{BB962C8B-B14F-4D97-AF65-F5344CB8AC3E}">
        <p14:creationId xmlns:p14="http://schemas.microsoft.com/office/powerpoint/2010/main" val="1960071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60247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sure VTK GPU Ray Casting is the active rendering mode if your computer has a GPU.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Shift slider to optimize display.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45224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37" y="3108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48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D4A-0107-4482-9F3A-683420B8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brain MRI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31410-EDD0-401B-9C4D-15B6DD15C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37CA1-CA40-4D70-9FB7-48AA14D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43E8-9884-4A70-A6AD-E9B9D67C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5ED0-81E1-4C57-88F5-88E0C18018AC}"/>
              </a:ext>
            </a:extLst>
          </p:cNvPr>
          <p:cNvSpPr txBox="1"/>
          <p:nvPr/>
        </p:nvSpPr>
        <p:spPr>
          <a:xfrm>
            <a:off x="3124200" y="912127"/>
            <a:ext cx="56678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Optionally set the GPU memory size, and switch to Normal quality and enable Surface smoothing if your computer is fast enough.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0D379-51BD-4323-8D6A-1C78F663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711F6-AF8A-4591-BC9D-86B2667A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4" y="38453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12792-CBEC-44E4-BFC6-DD6F3F91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B48C5-FCB4-4368-AA2B-16B86D87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78" y="48160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F7A34-F58A-450D-878C-622A4C34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01" y="40231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14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74DCA-4A87-4D15-A93D-4593EA4A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04" y="133489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EFE8D-869F-4C14-A929-D76B91F5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06" y="402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1D96B-3B23-4921-9161-D6F32776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251" y="40560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34" y="40163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337961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Create-and-Place fiducials button on the toolbar to place fiducials.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fiducials in the following order: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</p:txBody>
      </p:sp>
    </p:spTree>
    <p:extLst>
      <p:ext uri="{BB962C8B-B14F-4D97-AF65-F5344CB8AC3E}">
        <p14:creationId xmlns:p14="http://schemas.microsoft.com/office/powerpoint/2010/main" val="7815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946-97AD-4B92-AC13-7B22D5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first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56E42-1A5F-42F0-AF1B-1C885160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F2F6-5B26-4266-A526-C9FF7DC4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E7AE-486C-4A1E-B2BA-9D45B7D3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1EA49-202C-4785-889F-E64AB7BE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96" y="3923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6D8EC-ABDE-4285-A9B4-BEE64A57A430}"/>
              </a:ext>
            </a:extLst>
          </p:cNvPr>
          <p:cNvSpPr txBox="1"/>
          <p:nvPr/>
        </p:nvSpPr>
        <p:spPr>
          <a:xfrm>
            <a:off x="789559" y="1811150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Place two more fiducials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4. Where the top of the right ear meets the head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5. 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4086194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3EDE-F0F5-48EE-AB4B-D2631E48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C491-DAFF-483C-9A99-151EC7ED8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FF9D5-CBF1-4DB9-A919-ABE6CB44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D0564-089F-49E4-A75F-8E7E18D4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C03E-5303-4510-B206-C3C5FD96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3" y="135039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86655-A358-49EC-8674-9374A990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2290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C0613-94DC-462A-B368-90957266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57" y="269315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2E33F-39BC-4FE3-B6A4-66D3A33FAFB5}"/>
              </a:ext>
            </a:extLst>
          </p:cNvPr>
          <p:cNvSpPr txBox="1"/>
          <p:nvPr/>
        </p:nvSpPr>
        <p:spPr>
          <a:xfrm>
            <a:off x="4578458" y="3057435"/>
            <a:ext cx="3348489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Markups</a:t>
            </a:r>
            <a:r>
              <a:rPr lang="en-US" sz="2400" dirty="0">
                <a:solidFill>
                  <a:schemeClr val="bg1"/>
                </a:solidFill>
              </a:rPr>
              <a:t> module using the toolbar. Create a new fiducial list for the second set.</a:t>
            </a:r>
          </a:p>
        </p:txBody>
      </p:sp>
    </p:spTree>
    <p:extLst>
      <p:ext uri="{BB962C8B-B14F-4D97-AF65-F5344CB8AC3E}">
        <p14:creationId xmlns:p14="http://schemas.microsoft.com/office/powerpoint/2010/main" val="213259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AF40-B93C-401E-8080-61377DC6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second set of fiducials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F232C-CC8C-44A9-AE23-7DEED585E3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A1939-267C-4760-8160-6B413EAF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C06D2-017D-4002-A64F-4F60B8308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45939-3CF5-4D09-9094-A7E1E5D70D14}"/>
              </a:ext>
            </a:extLst>
          </p:cNvPr>
          <p:cNvSpPr txBox="1"/>
          <p:nvPr/>
        </p:nvSpPr>
        <p:spPr>
          <a:xfrm>
            <a:off x="1271271" y="3505200"/>
            <a:ext cx="6525258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MRBrainTumor1, switch to MRBrainTumor2, show it and set up display, then place the second set of fiducials the same way: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right eye (which is on the left)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Bridge of the nose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Corner of left eye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Where the top of the right ear meets the head</a:t>
            </a:r>
          </a:p>
          <a:p>
            <a:pPr marL="457200" indent="-457200"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</a:rPr>
              <a:t>Same for left ear</a:t>
            </a:r>
          </a:p>
        </p:txBody>
      </p:sp>
    </p:spTree>
    <p:extLst>
      <p:ext uri="{BB962C8B-B14F-4D97-AF65-F5344CB8AC3E}">
        <p14:creationId xmlns:p14="http://schemas.microsoft.com/office/powerpoint/2010/main" val="341334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CEF1-A1BF-4474-A487-2C0E1AEA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E6B67-200B-40FF-B1DC-A1C37688C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16080-EC96-4D8D-A7AF-B34BBCAF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E2DF-0537-4130-A5A7-AEAFAEF705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488" y="936908"/>
            <a:ext cx="7557025" cy="546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FA4F-5E61-4465-831B-EBB52CAF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724D6-0BE7-4786-B98D-E680E9E6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43124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84975-F9F3-4907-975D-2C69EFD6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56017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2915-FDB7-4E24-8308-1A84215D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882" y="585685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988B0-6361-4BF4-A146-56A40E71C45D}"/>
              </a:ext>
            </a:extLst>
          </p:cNvPr>
          <p:cNvSpPr txBox="1"/>
          <p:nvPr/>
        </p:nvSpPr>
        <p:spPr>
          <a:xfrm>
            <a:off x="4630767" y="1828800"/>
            <a:ext cx="3217833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the Landmark Registration module can do the same task in a different way, as well as the Fiducial Registration Wizard in </a:t>
            </a:r>
            <a:r>
              <a:rPr lang="en-US" sz="2400" dirty="0" err="1">
                <a:solidFill>
                  <a:schemeClr val="bg1"/>
                </a:solidFill>
              </a:rPr>
              <a:t>SlicerIGT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4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C92B-7CD2-4DE8-A63D-68FB2C6D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fiducial registration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938AF-5D61-43C4-A264-A4C4D564C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1C5E3-8099-42ED-99E8-9B61E1E2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4CF91-3A40-4500-AE49-EAA8ADC7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698C6-268D-4472-9803-388BE1DD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819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5D722-98DC-4272-A4BE-794F3BB4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46" y="29914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B3E0-2C0A-4911-9D3C-F381F7DF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68" y="31658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AEED0-9A7A-4482-9925-4816D4F1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47" y="3357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E690A-854C-4532-9747-C0C896465577}"/>
              </a:ext>
            </a:extLst>
          </p:cNvPr>
          <p:cNvSpPr txBox="1"/>
          <p:nvPr/>
        </p:nvSpPr>
        <p:spPr>
          <a:xfrm>
            <a:off x="4949220" y="3057435"/>
            <a:ext cx="2606965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Make the marked selections and click Apply.</a:t>
            </a:r>
          </a:p>
        </p:txBody>
      </p:sp>
    </p:spTree>
    <p:extLst>
      <p:ext uri="{BB962C8B-B14F-4D97-AF65-F5344CB8AC3E}">
        <p14:creationId xmlns:p14="http://schemas.microsoft.com/office/powerpoint/2010/main" val="75122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9B74-3637-4324-80AF-A47635B6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transform on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31607-C60C-4AA2-8A48-23627525C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D6FEF-64A8-419B-ADB1-F11555BA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A4A40-0898-4CF4-B6B8-14046FE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58FCE-DFBF-4115-8476-6022B5C5034A}"/>
              </a:ext>
            </a:extLst>
          </p:cNvPr>
          <p:cNvSpPr txBox="1"/>
          <p:nvPr/>
        </p:nvSpPr>
        <p:spPr>
          <a:xfrm>
            <a:off x="304800" y="4114800"/>
            <a:ext cx="4711230" cy="19299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Four-Up layout and show both volumes. Go to Data module. Double-click the transforms column for MRBrainTumor2, then select the just created transform.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670EF-E718-47DB-AE77-0327A4AE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491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FE8F0-74C8-4407-A1A2-A63218CE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271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3FB7-36D7-4E96-A18F-B180CD6D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8039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C2945A-B370-4C1F-B45B-8F2F4FAC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2" y="300334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5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461D-8175-46FA-AB0E-94A09C774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0FE1-BF6E-4083-B7DB-0646519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87081-F0F7-4C97-9D6F-E6023BBE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76200"/>
            <a:ext cx="9052560" cy="1561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Image-based registration with Elastix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FFD07-D430-484B-9DCB-FB7CBF5E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55788"/>
            <a:ext cx="7557025" cy="436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80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9879-3EBF-44B7-8D6F-50D82EBE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images are now aligned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3F7692-3406-415A-A4C3-A5458D9B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E88A-D69A-40CE-B8C3-8DA07CCD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6B1BA-D847-4F8F-AE2A-98D26ADA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+mj-lt"/>
                <a:cs typeface="+mj-cs"/>
              </a:rPr>
              <a:t>Segment Registration</a:t>
            </a:r>
            <a:endParaRPr lang="en-CA" sz="4000" dirty="0">
              <a:latin typeface="+mj-lt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4" y="767175"/>
            <a:ext cx="8479813" cy="539984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7BA440-16DD-4ECB-A84E-BBF5B87E3724}"/>
              </a:ext>
            </a:extLst>
          </p:cNvPr>
          <p:cNvSpPr txBox="1">
            <a:spLocks/>
          </p:cNvSpPr>
          <p:nvPr/>
        </p:nvSpPr>
        <p:spPr bwMode="auto">
          <a:xfrm>
            <a:off x="2114004" y="5934449"/>
            <a:ext cx="4885511" cy="2866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/>
              <a:t>Registration types: None / </a:t>
            </a:r>
            <a:r>
              <a:rPr lang="fr-FR" sz="1600" dirty="0" err="1"/>
              <a:t>Rigid</a:t>
            </a:r>
            <a:r>
              <a:rPr lang="fr-FR" sz="1600" dirty="0"/>
              <a:t> / Affine / </a:t>
            </a:r>
            <a:r>
              <a:rPr lang="fr-FR" sz="1600" dirty="0" err="1"/>
              <a:t>Deformable</a:t>
            </a:r>
            <a:endParaRPr lang="en-CA" sz="16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B20E51-6DC2-4257-943E-ACEC2CD7A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055FBD-64A1-475E-89E0-B4F5D52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212263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3DF4-25DD-4323-9188-9963504F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SlicerElastix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B488B-43EA-4AA5-89C9-61DFE4EDB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5D713-5D67-4646-AE6E-1A80641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1D92-AC6C-4D8D-9D10-2E06A09F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FA58-A987-42E3-A090-446F0BDF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81B25-EF1B-4FA2-A6F4-5D6BE0E6F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D151F-1FB0-481D-89F0-21D04409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0C945-E0C5-49F9-8B0A-0FE95240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63" y="1219200"/>
            <a:ext cx="6969873" cy="402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D9137A-E0E3-9669-6654-B6FB373CB0A4}"/>
              </a:ext>
            </a:extLst>
          </p:cNvPr>
          <p:cNvSpPr txBox="1"/>
          <p:nvPr/>
        </p:nvSpPr>
        <p:spPr>
          <a:xfrm>
            <a:off x="457200" y="5326301"/>
            <a:ext cx="822960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More information on registration:</a:t>
            </a:r>
          </a:p>
          <a:p>
            <a:pPr algn="ctr"/>
            <a:r>
              <a:rPr lang="en-CA" sz="2000" dirty="0">
                <a:hlinkClick r:id="rId3"/>
              </a:rPr>
              <a:t>https://slicer.readthedocs.io/en/latest/user_guide/registration.html</a:t>
            </a:r>
            <a:endParaRPr lang="en-CA" sz="2000" dirty="0"/>
          </a:p>
          <a:p>
            <a:pPr algn="ctr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91697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100-D672-43A5-AAF8-FE48B32A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6E201-D301-4FA3-AE8E-9FC940741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F5BBA-9973-492C-B96B-0BDF4AC1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8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00AA-36F8-41BD-B108-E8C5D0B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E50BB-D5A8-4D95-99F3-93EA7F3E4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00A58-3718-4CF4-BB1C-F9B8C2C6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B54C9-7696-4A10-9BAA-9EF80AF2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0C77E-0B41-4E95-A838-A6E32688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2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41B93-D1CD-434E-8CEA-BAD2242B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58652-5CD8-4BC8-A7DC-4C86D926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4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6E8A2-62C8-4BAD-9665-95E727118A39}"/>
              </a:ext>
            </a:extLst>
          </p:cNvPr>
          <p:cNvSpPr txBox="1"/>
          <p:nvPr/>
        </p:nvSpPr>
        <p:spPr>
          <a:xfrm>
            <a:off x="5874557" y="1718608"/>
            <a:ext cx="26441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Segment Editor </a:t>
            </a:r>
            <a:r>
              <a:rPr lang="en-US" sz="2400" dirty="0">
                <a:solidFill>
                  <a:schemeClr val="bg1"/>
                </a:solidFill>
              </a:rPr>
              <a:t>module, make sure </a:t>
            </a:r>
            <a:r>
              <a:rPr lang="en-US" sz="2400" b="1" dirty="0">
                <a:solidFill>
                  <a:schemeClr val="bg1"/>
                </a:solidFill>
              </a:rPr>
              <a:t>MRBrainTumor2 </a:t>
            </a:r>
            <a:r>
              <a:rPr lang="en-US" sz="2400" dirty="0">
                <a:solidFill>
                  <a:schemeClr val="bg1"/>
                </a:solidFill>
              </a:rPr>
              <a:t>is selected as master volume, and </a:t>
            </a:r>
            <a:r>
              <a:rPr lang="en-US" sz="2400" b="1" dirty="0">
                <a:solidFill>
                  <a:schemeClr val="bg1"/>
                </a:solidFill>
              </a:rPr>
              <a:t>add a new </a:t>
            </a:r>
            <a:r>
              <a:rPr lang="en-US" sz="2400" dirty="0">
                <a:solidFill>
                  <a:schemeClr val="bg1"/>
                </a:solidFill>
              </a:rPr>
              <a:t>segment.</a:t>
            </a:r>
          </a:p>
        </p:txBody>
      </p:sp>
    </p:spTree>
    <p:extLst>
      <p:ext uri="{BB962C8B-B14F-4D97-AF65-F5344CB8AC3E}">
        <p14:creationId xmlns:p14="http://schemas.microsoft.com/office/powerpoint/2010/main" val="1935425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1C04-1985-4A61-AA99-81D7FBD7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98" y="5029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47" y="533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654667" y="1356102"/>
            <a:ext cx="3871227" cy="228924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Threshold</a:t>
            </a:r>
            <a:r>
              <a:rPr lang="en-US" sz="2400" dirty="0">
                <a:solidFill>
                  <a:schemeClr val="bg1"/>
                </a:solidFill>
              </a:rPr>
              <a:t>’ effect, adjust the threshold range so that the highlighted region contains structures in all regions and has a mostly clear border,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974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E9BE95-BEBB-49B7-96F8-F71A9D4A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B9F4D9-D2C5-49B1-857F-2B6C20A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 of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FAC7-69C2-48FD-A977-422BCC3E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B7DB-C099-4413-9931-994EDD01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CFFF3-ACAC-4ED6-831B-4328C03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6333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E32-80B2-4202-88DE-5508262C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F9084-136B-413A-802F-32C40272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67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A358-1E99-4566-939C-60AFBAD3973B}"/>
              </a:ext>
            </a:extLst>
          </p:cNvPr>
          <p:cNvSpPr txBox="1"/>
          <p:nvPr/>
        </p:nvSpPr>
        <p:spPr>
          <a:xfrm>
            <a:off x="533400" y="2997185"/>
            <a:ext cx="566786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Link slice views, then change segmentation visualization to </a:t>
            </a:r>
            <a:r>
              <a:rPr lang="en-US" sz="2400" b="1" dirty="0">
                <a:solidFill>
                  <a:schemeClr val="bg1"/>
                </a:solidFill>
              </a:rPr>
              <a:t>outline only </a:t>
            </a:r>
            <a:r>
              <a:rPr lang="en-US" sz="2400" dirty="0">
                <a:solidFill>
                  <a:schemeClr val="bg1"/>
                </a:solidFill>
              </a:rPr>
              <a:t>(or you can keep the default if you prefer that).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</a:t>
            </a:r>
            <a:r>
              <a:rPr lang="en-US" sz="2400" b="1" dirty="0">
                <a:solidFill>
                  <a:schemeClr val="bg1"/>
                </a:solidFill>
              </a:rPr>
              <a:t>MRBrainTumor1 </a:t>
            </a:r>
            <a:r>
              <a:rPr lang="en-US" sz="2400" dirty="0">
                <a:solidFill>
                  <a:schemeClr val="bg1"/>
                </a:solidFill>
              </a:rPr>
              <a:t>in the background layer.</a:t>
            </a:r>
          </a:p>
        </p:txBody>
      </p:sp>
    </p:spTree>
    <p:extLst>
      <p:ext uri="{BB962C8B-B14F-4D97-AF65-F5344CB8AC3E}">
        <p14:creationId xmlns:p14="http://schemas.microsoft.com/office/powerpoint/2010/main" val="187618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8C8E-45CB-4307-B111-01561D88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5568C-F136-4C31-B89B-0C1C9A3C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E9D4-6A43-4F2A-998C-1BCB966F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C4592-06F4-4F32-A528-63FC4D49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F367F-CD3B-4703-A9FC-BEB87A22462E}"/>
              </a:ext>
            </a:extLst>
          </p:cNvPr>
          <p:cNvSpPr txBox="1"/>
          <p:nvPr/>
        </p:nvSpPr>
        <p:spPr>
          <a:xfrm>
            <a:off x="5916256" y="2133600"/>
            <a:ext cx="284674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‘</a:t>
            </a:r>
            <a:r>
              <a:rPr lang="en-US" sz="2400" b="1" dirty="0">
                <a:solidFill>
                  <a:schemeClr val="bg1"/>
                </a:solidFill>
              </a:rPr>
              <a:t>General Registration (BRAINS)</a:t>
            </a:r>
            <a:r>
              <a:rPr lang="en-US" sz="2400" dirty="0">
                <a:solidFill>
                  <a:schemeClr val="bg1"/>
                </a:solidFill>
              </a:rPr>
              <a:t>’ module.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4C78F-6707-4F04-9E29-BC5864A8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271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BFF61-F3AA-4E77-AC43-C7604E3E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7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A1943-DEC9-40DE-B7C4-020176C4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43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535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3C67-DFA8-467D-A8B0-B65B1E7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image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CA6A-1B06-4C0E-A6B3-DBE772648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496EB-3610-4C5B-8D75-C0815CFC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5ADD2-4F0A-47A7-9E3C-6E425329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0D7FB-828B-471C-8781-8F47AF9EDA66}"/>
              </a:ext>
            </a:extLst>
          </p:cNvPr>
          <p:cNvSpPr txBox="1"/>
          <p:nvPr/>
        </p:nvSpPr>
        <p:spPr>
          <a:xfrm>
            <a:off x="6098762" y="1742813"/>
            <a:ext cx="2511838" cy="189928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in the module. Select the ‘</a:t>
            </a:r>
            <a:r>
              <a:rPr lang="en-US" sz="2400" b="1" dirty="0">
                <a:solidFill>
                  <a:schemeClr val="bg1"/>
                </a:solidFill>
              </a:rPr>
              <a:t>Rigid (6 DOF)</a:t>
            </a:r>
            <a:r>
              <a:rPr lang="en-US" sz="2400" dirty="0">
                <a:solidFill>
                  <a:schemeClr val="bg1"/>
                </a:solidFill>
              </a:rPr>
              <a:t>’ registration phase, then click </a:t>
            </a:r>
            <a:r>
              <a:rPr lang="en-US" sz="2400" b="1" dirty="0">
                <a:solidFill>
                  <a:schemeClr val="bg1"/>
                </a:solidFill>
              </a:rPr>
              <a:t>Apply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B11C6-7D36-4BA0-AB49-C23F1D41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2669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38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2D66B-C7DF-46BD-887C-CAA2EBEF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D1DA-B46E-4CBF-A50B-9E6E2FB69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482F9-4125-4FA2-A9B0-8884A4BE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6FC57-51B8-4216-8CE1-034A9D44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11EC5-A64A-46C5-8636-BBB8C7AA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84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56A1C-7CF2-4153-8C98-BCDDBAB2113D}"/>
              </a:ext>
            </a:extLst>
          </p:cNvPr>
          <p:cNvSpPr txBox="1"/>
          <p:nvPr/>
        </p:nvSpPr>
        <p:spPr>
          <a:xfrm>
            <a:off x="3864485" y="2394919"/>
            <a:ext cx="3069715" cy="119770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‘</a:t>
            </a:r>
            <a:r>
              <a:rPr lang="en-US" sz="2400" b="1" dirty="0">
                <a:solidFill>
                  <a:schemeClr val="bg1"/>
                </a:solidFill>
              </a:rPr>
              <a:t>Download Sample Data</a:t>
            </a:r>
            <a:r>
              <a:rPr lang="en-US" sz="2400" dirty="0">
                <a:solidFill>
                  <a:schemeClr val="bg1"/>
                </a:solidFill>
              </a:rPr>
              <a:t>’ button in the Welcome module.</a:t>
            </a:r>
          </a:p>
        </p:txBody>
      </p:sp>
    </p:spTree>
    <p:extLst>
      <p:ext uri="{BB962C8B-B14F-4D97-AF65-F5344CB8AC3E}">
        <p14:creationId xmlns:p14="http://schemas.microsoft.com/office/powerpoint/2010/main" val="2452166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153B-6465-47C4-B096-6DA09888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CC68A-89A6-45A5-A016-535A231EE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5031E-C141-4A59-AFC3-A053BA93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AB354-450C-4F51-B1E9-6F9640BE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5FEAF-E22E-407C-9101-0522F930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672C2-23E1-480B-99BA-E1ECDCE9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872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35ADF-3E8C-41E1-802A-4E59A636B3E2}"/>
              </a:ext>
            </a:extLst>
          </p:cNvPr>
          <p:cNvSpPr txBox="1"/>
          <p:nvPr/>
        </p:nvSpPr>
        <p:spPr>
          <a:xfrm>
            <a:off x="4343400" y="3014734"/>
            <a:ext cx="3751502" cy="155726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Create new </a:t>
            </a:r>
            <a:r>
              <a:rPr lang="en-US" sz="2400" dirty="0" err="1">
                <a:solidFill>
                  <a:schemeClr val="bg1"/>
                </a:solidFill>
              </a:rPr>
              <a:t>BSpline</a:t>
            </a:r>
            <a:r>
              <a:rPr lang="en-US" sz="2400" dirty="0">
                <a:solidFill>
                  <a:schemeClr val="bg1"/>
                </a:solidFill>
              </a:rPr>
              <a:t> transform with the name ‘</a:t>
            </a:r>
            <a:r>
              <a:rPr lang="en-US" sz="2400" b="1" dirty="0">
                <a:solidFill>
                  <a:schemeClr val="bg1"/>
                </a:solidFill>
              </a:rPr>
              <a:t>MRBrainTumor2ToMRBrainTumor1BSplineTransform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964271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FCD7-E407-4144-AA1A-0DBF235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4475C-3106-4A76-AE51-8F645A2AA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DD3DA-F739-4EE8-9F27-5DDDC07D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CA7C7-1D20-4A37-A4D8-29E46C4D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6FE7A-4C0A-4738-8529-1BC4646A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04788-B66E-4B4C-9A0D-DF4270BB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621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51208-F2A1-4030-95E1-7E5EC23A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27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04510-E6CD-43E7-8C2B-A34ACC41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01" y="43392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D023D-4815-4BC8-8F55-25D7405E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45" y="548106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E209C-6AEB-40B4-8D43-86F6B197FAD2}"/>
              </a:ext>
            </a:extLst>
          </p:cNvPr>
          <p:cNvSpPr txBox="1"/>
          <p:nvPr/>
        </p:nvSpPr>
        <p:spPr>
          <a:xfrm>
            <a:off x="4343400" y="2503438"/>
            <a:ext cx="3751502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Deselect linear transform and Rigid (6 DOF) phase. Select the linear transform as </a:t>
            </a:r>
            <a:r>
              <a:rPr lang="en-US" sz="2400" b="1" dirty="0">
                <a:solidFill>
                  <a:schemeClr val="bg1"/>
                </a:solidFill>
              </a:rPr>
              <a:t>Initialization transform</a:t>
            </a:r>
            <a:r>
              <a:rPr lang="en-US" sz="2400" dirty="0">
                <a:solidFill>
                  <a:schemeClr val="bg1"/>
                </a:solidFill>
              </a:rPr>
              <a:t>, check ‘</a:t>
            </a:r>
            <a:r>
              <a:rPr lang="en-US" sz="2400" b="1" dirty="0" err="1">
                <a:solidFill>
                  <a:schemeClr val="bg1"/>
                </a:solidFill>
              </a:rPr>
              <a:t>BSpline</a:t>
            </a:r>
            <a:r>
              <a:rPr lang="en-US" sz="2400" b="1" dirty="0">
                <a:solidFill>
                  <a:schemeClr val="bg1"/>
                </a:solidFill>
              </a:rPr>
              <a:t> (&gt;27 DOF)</a:t>
            </a:r>
            <a:r>
              <a:rPr lang="en-US" sz="2400" dirty="0">
                <a:solidFill>
                  <a:schemeClr val="bg1"/>
                </a:solidFill>
              </a:rPr>
              <a:t>’, then click Apply.</a:t>
            </a:r>
          </a:p>
        </p:txBody>
      </p:sp>
    </p:spTree>
    <p:extLst>
      <p:ext uri="{BB962C8B-B14F-4D97-AF65-F5344CB8AC3E}">
        <p14:creationId xmlns:p14="http://schemas.microsoft.com/office/powerpoint/2010/main" val="2614529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68D8-DA7F-4BCB-B78B-6A82A1E5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Deformable registration using BRAINS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A8295-0AD1-4C5B-A399-F5C146517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56C7E-A61D-4AC8-8AD8-E0ED64E5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4787A-4A18-4D93-9AAA-F6FDAAB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BE44E-6634-415A-AEF8-24EC4F88B4D2}"/>
              </a:ext>
            </a:extLst>
          </p:cNvPr>
          <p:cNvSpPr txBox="1"/>
          <p:nvPr/>
        </p:nvSpPr>
        <p:spPr>
          <a:xfrm>
            <a:off x="990600" y="2600642"/>
            <a:ext cx="2863181" cy="19374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 that you can do both phases at the same time.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See how well the two images now match.</a:t>
            </a:r>
          </a:p>
        </p:txBody>
      </p:sp>
    </p:spTree>
    <p:extLst>
      <p:ext uri="{BB962C8B-B14F-4D97-AF65-F5344CB8AC3E}">
        <p14:creationId xmlns:p14="http://schemas.microsoft.com/office/powerpoint/2010/main" val="32064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498914-EC65-4681-B39C-3858F385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sample brain tumor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0A44-893D-4510-9850-EFCADA004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DA96-3067-457D-89E2-5D2A24CB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D8004-6B49-4A62-AD6C-75EB5834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CEFC4-51B2-4757-9CD6-C461FBF4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62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27FB4-275B-402A-8B02-5290BA5F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2623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21FC0-71E4-4084-8F4B-FA8E3C11CFC4}"/>
              </a:ext>
            </a:extLst>
          </p:cNvPr>
          <p:cNvSpPr txBox="1"/>
          <p:nvPr/>
        </p:nvSpPr>
        <p:spPr>
          <a:xfrm>
            <a:off x="4536552" y="2867458"/>
            <a:ext cx="3464448" cy="193314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 to download the first dataset. Once it appeared, click ‘</a:t>
            </a:r>
            <a:r>
              <a:rPr lang="en-US" sz="2400" b="1" dirty="0">
                <a:solidFill>
                  <a:schemeClr val="bg1"/>
                </a:solidFill>
              </a:rPr>
              <a:t>MRBrainTumor2</a:t>
            </a:r>
            <a:r>
              <a:rPr lang="en-US" sz="2400" dirty="0">
                <a:solidFill>
                  <a:schemeClr val="bg1"/>
                </a:solidFill>
              </a:rPr>
              <a:t>’ to download the second one.</a:t>
            </a:r>
          </a:p>
        </p:txBody>
      </p:sp>
    </p:spTree>
    <p:extLst>
      <p:ext uri="{BB962C8B-B14F-4D97-AF65-F5344CB8AC3E}">
        <p14:creationId xmlns:p14="http://schemas.microsoft.com/office/powerpoint/2010/main" val="294618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7E51-83CA-43AE-9CD8-B74104CD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56CE9-03F7-4E01-B28D-050824982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298EA-7289-4944-809B-3773DD81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317EC-4E9C-4CD4-B656-8B432E3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B7F7F-FE7A-40AB-BEF3-111D7A68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48" y="17160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B64B9-A0BA-4197-8ECE-0FCC492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61846" y="12738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33A3F-FA48-45C9-B6A5-2938D153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71679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D662A-EE6D-4670-AB83-A6F4DD72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86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0C5E6-6C08-4156-88CC-8A9E04FC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29" y="25466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01803-46D9-4EAD-A5FC-75157D4B0473}"/>
              </a:ext>
            </a:extLst>
          </p:cNvPr>
          <p:cNvSpPr txBox="1"/>
          <p:nvPr/>
        </p:nvSpPr>
        <p:spPr>
          <a:xfrm>
            <a:off x="1790172" y="3514108"/>
            <a:ext cx="4915428" cy="26580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Open the slice view controller by placing the mouse cursor over the pin icon. Click the ‘</a:t>
            </a:r>
            <a:r>
              <a:rPr lang="en-US" sz="2400" b="1" dirty="0">
                <a:solidFill>
                  <a:schemeClr val="bg1"/>
                </a:solidFill>
              </a:rPr>
              <a:t>&gt;&gt;</a:t>
            </a:r>
            <a:r>
              <a:rPr lang="en-US" sz="2400" dirty="0">
                <a:solidFill>
                  <a:schemeClr val="bg1"/>
                </a:solidFill>
              </a:rPr>
              <a:t>’ button to expand the path selector. Link the views with the </a:t>
            </a:r>
            <a:r>
              <a:rPr lang="en-US" sz="2400" b="1" dirty="0">
                <a:solidFill>
                  <a:schemeClr val="bg1"/>
                </a:solidFill>
              </a:rPr>
              <a:t>link button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foreground image selector and choose ‘</a:t>
            </a:r>
            <a:r>
              <a:rPr lang="en-US" sz="2400" b="1" dirty="0">
                <a:solidFill>
                  <a:schemeClr val="bg1"/>
                </a:solidFill>
              </a:rPr>
              <a:t>MRBrainTumor1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68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8F81-0C87-4384-ABC4-2D40FAD6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64D97-732A-42F4-BEEC-EE63B181B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09DF6-B781-43DE-BD99-96321A48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8789C-6765-442A-B700-D730D5D1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4F190-29A9-4016-9A31-BDEFC20B1073}"/>
              </a:ext>
            </a:extLst>
          </p:cNvPr>
          <p:cNvSpPr txBox="1"/>
          <p:nvPr/>
        </p:nvSpPr>
        <p:spPr>
          <a:xfrm>
            <a:off x="304800" y="3111821"/>
            <a:ext cx="4045339" cy="267937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contrast and brightness (“window width and level”) by holding down the left mouse button on the slice viewer and moving it up/down for window level, and left/right for window width.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07AD9-0153-4A13-BD00-4D20657A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32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F1FE-002E-47B3-BB10-01A4E927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1973A-37BC-423F-9977-AD257CE23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25FD-E10C-48DC-B6D0-9C29B050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B61-5A0C-42D2-8B5E-31742CE3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53F1A-E010-4398-A332-D88B496D62FF}"/>
              </a:ext>
            </a:extLst>
          </p:cNvPr>
          <p:cNvSpPr txBox="1"/>
          <p:nvPr/>
        </p:nvSpPr>
        <p:spPr>
          <a:xfrm>
            <a:off x="3482701" y="3400586"/>
            <a:ext cx="335730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opacity slider to see both volumes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23553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F0B1-F8E6-4BB3-B461-7A58479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difference 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905F7-7B0C-4F48-BE92-F857F3C3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EAE2C-0133-47DA-BBD4-923521D2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89EC5-A447-4497-8102-72277065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9798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A312-52E2-4D94-BE4F-AD55A044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41" y="13387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82CA7-8AC5-4514-83C4-4A7625F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4C8A7-91A2-47FA-967A-11A4C49A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04A2-3E2F-4A09-852A-96BB53E7B23F}"/>
              </a:ext>
            </a:extLst>
          </p:cNvPr>
          <p:cNvSpPr txBox="1"/>
          <p:nvPr/>
        </p:nvSpPr>
        <p:spPr>
          <a:xfrm>
            <a:off x="4338896" y="2804823"/>
            <a:ext cx="335730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Volumes </a:t>
            </a:r>
            <a:r>
              <a:rPr lang="en-US" sz="2400" dirty="0">
                <a:solidFill>
                  <a:schemeClr val="bg1"/>
                </a:solidFill>
              </a:rPr>
              <a:t>module, then change the </a:t>
            </a:r>
            <a:r>
              <a:rPr lang="en-US" sz="2400" b="1" dirty="0">
                <a:solidFill>
                  <a:schemeClr val="bg1"/>
                </a:solidFill>
              </a:rPr>
              <a:t>lookup table</a:t>
            </a:r>
            <a:r>
              <a:rPr lang="en-US" sz="2400" dirty="0">
                <a:solidFill>
                  <a:schemeClr val="bg1"/>
                </a:solidFill>
              </a:rPr>
              <a:t> for the first volume to ‘</a:t>
            </a:r>
            <a:r>
              <a:rPr lang="en-US" sz="2400" b="1" dirty="0">
                <a:solidFill>
                  <a:schemeClr val="bg1"/>
                </a:solidFill>
              </a:rPr>
              <a:t>Red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43374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30121</TotalTime>
  <Words>1576</Words>
  <Application>Microsoft Office PowerPoint</Application>
  <PresentationFormat>On-screen Show (4:3)</PresentationFormat>
  <Paragraphs>182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Prerequisites</vt:lpstr>
      <vt:lpstr>Part 1: Image-based registration with Elastix</vt:lpstr>
      <vt:lpstr>Load sample brain tumor images</vt:lpstr>
      <vt:lpstr>Load sample brain tumor images</vt:lpstr>
      <vt:lpstr>See difference between images</vt:lpstr>
      <vt:lpstr>See difference between images</vt:lpstr>
      <vt:lpstr>See difference between images</vt:lpstr>
      <vt:lpstr>See difference between images</vt:lpstr>
      <vt:lpstr>See difference between images</vt:lpstr>
      <vt:lpstr>Register image using Elastix</vt:lpstr>
      <vt:lpstr>Register image using Elastix</vt:lpstr>
      <vt:lpstr>Rigid registration using Elastix</vt:lpstr>
      <vt:lpstr>Deformable registration using BRAINS</vt:lpstr>
      <vt:lpstr>Image registration modules</vt:lpstr>
      <vt:lpstr>Part 2: Fiducial-based registration</vt:lpstr>
      <vt:lpstr>Restart workflow</vt:lpstr>
      <vt:lpstr>Switch to 3D only layout</vt:lpstr>
      <vt:lpstr>Switch to Volume Rendering</vt:lpstr>
      <vt:lpstr>Show brain MRI in 3D</vt:lpstr>
      <vt:lpstr>Show brain MRI in 3D</vt:lpstr>
      <vt:lpstr>Show brain MRI in 3D</vt:lpstr>
      <vt:lpstr>Place first set of fiducials</vt:lpstr>
      <vt:lpstr>Place first set of fiducials</vt:lpstr>
      <vt:lpstr>Create second set of fiducials</vt:lpstr>
      <vt:lpstr>Place second set of fiducials</vt:lpstr>
      <vt:lpstr>Switch to Fiducial Registration</vt:lpstr>
      <vt:lpstr>Perform fiducial registration</vt:lpstr>
      <vt:lpstr>Apply transform on image</vt:lpstr>
      <vt:lpstr>The two images are now aligned</vt:lpstr>
      <vt:lpstr>Segment Registration</vt:lpstr>
      <vt:lpstr>SlicerElastix</vt:lpstr>
      <vt:lpstr>Thanks for participating!</vt:lpstr>
      <vt:lpstr>Appendix</vt:lpstr>
      <vt:lpstr>Alternative method of comparison</vt:lpstr>
      <vt:lpstr>Alternative method of comparison</vt:lpstr>
      <vt:lpstr>Alternative method of comparison</vt:lpstr>
      <vt:lpstr>Register image using BRAINS</vt:lpstr>
      <vt:lpstr>Register image using BRAINS</vt:lpstr>
      <vt:lpstr>Deformable registration using BRAINS</vt:lpstr>
      <vt:lpstr>Deformable registration using BRAINS</vt:lpstr>
      <vt:lpstr>Deformable registration using BRAINS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697</cp:revision>
  <cp:lastPrinted>2013-02-02T23:26:38Z</cp:lastPrinted>
  <dcterms:created xsi:type="dcterms:W3CDTF">2010-01-28T18:12:58Z</dcterms:created>
  <dcterms:modified xsi:type="dcterms:W3CDTF">2022-05-24T05:32:45Z</dcterms:modified>
</cp:coreProperties>
</file>